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2"/>
  </p:sldMasterIdLst>
  <p:notesMasterIdLst>
    <p:notesMasterId r:id="rId9"/>
  </p:notesMasterIdLst>
  <p:sldIdLst>
    <p:sldId id="256" r:id="rId3"/>
    <p:sldId id="264" r:id="rId4"/>
    <p:sldId id="266" r:id="rId5"/>
    <p:sldId id="270" r:id="rId6"/>
    <p:sldId id="267" r:id="rId7"/>
    <p:sldId id="268" r:id="rId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131D5E5-52C7-4302-A28E-A1A483A5487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37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2BE08-25BE-4361-B8EB-21E03EFE0F50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38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s-ES" noProof="0"/>
              <a:t>Haga clic para modificar el estilo de título del patrón</a:t>
            </a:r>
            <a:endParaRPr lang="en-US" noProof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s-ES" noProof="0"/>
              <a:t>Haga clic para modificar el estilo de subtítulo del patrón</a:t>
            </a:r>
            <a:endParaRPr lang="en-US" noProof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E2F9D6-86E8-4DCA-A9FB-72E7C69BBC2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6392" name="Rectangle 8" descr="Gold bar"/>
          <p:cNvSpPr>
            <a:spLocks noChangeArrowheads="1"/>
          </p:cNvSpPr>
          <p:nvPr/>
        </p:nvSpPr>
        <p:spPr bwMode="auto">
          <a:xfrm>
            <a:off x="228600" y="2889250"/>
            <a:ext cx="2870200" cy="2016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Rectangle 9" descr="Orange bar"/>
          <p:cNvSpPr>
            <a:spLocks noChangeArrowheads="1"/>
          </p:cNvSpPr>
          <p:nvPr/>
        </p:nvSpPr>
        <p:spPr bwMode="auto">
          <a:xfrm>
            <a:off x="3098800" y="2889250"/>
            <a:ext cx="2870200" cy="2016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Rectangle 10" descr="Slate bar"/>
          <p:cNvSpPr>
            <a:spLocks noChangeArrowheads="1"/>
          </p:cNvSpPr>
          <p:nvPr/>
        </p:nvSpPr>
        <p:spPr bwMode="auto">
          <a:xfrm>
            <a:off x="5969000" y="2889250"/>
            <a:ext cx="2870200" cy="2016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17DF2-C411-4EF1-9B07-30E5CAAAF344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123DC-144B-4716-BBD2-6B2AC30714D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7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9F6A461-E18F-4E94-8934-85B16B7CE17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57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r>
              <a:rPr lang="es-ES"/>
              <a:t>Haga clic en el icono para agregar una imagen en línea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31ED88A-3027-4FB0-9789-7A212961D0E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43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53770-B093-41E4-9067-D0CCA085ACB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1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A84B6-0B3F-40D1-92AA-19B8BEC7BA4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3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20BB8-967E-4300-899D-2763DCE5043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469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F178C-E0E7-486A-B9EC-20CB4B05272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80A59-594B-4B16-8A59-CD9EAD978237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2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E358D-5D1A-4B89-94C3-32AFA17CF4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47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CE8DB-3FE2-4E40-8633-43D74511FAA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30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0CFA0-4855-4B64-845D-938330EB2EA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90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título del patrón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6F26A452-B431-41D1-847A-70A15FB65F54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5367" name="Rectangle 7" descr="Gold bar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9" name="Rectangle 9" descr="Orange bar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5370" name="Rectangle 10" descr="Slate bar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/>
          <a:p>
            <a:r>
              <a:rPr lang="es-ES" b="1" dirty="0" smtClean="0"/>
              <a:t>PLANTEAMIENTO</a:t>
            </a:r>
            <a:endParaRPr lang="es-ES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SEMINARIO DE TRABAJO DE </a:t>
            </a:r>
            <a:r>
              <a:rPr lang="es-ES" dirty="0" smtClean="0"/>
              <a:t>GRADO </a:t>
            </a:r>
          </a:p>
          <a:p>
            <a:r>
              <a:rPr lang="es-ES" dirty="0" smtClean="0"/>
              <a:t>Universidad de América</a:t>
            </a:r>
          </a:p>
          <a:p>
            <a:endParaRPr lang="es-ES" dirty="0"/>
          </a:p>
          <a:p>
            <a:r>
              <a:rPr lang="es-ES" dirty="0" smtClean="0"/>
              <a:t>2017</a:t>
            </a:r>
          </a:p>
          <a:p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548680"/>
            <a:ext cx="1135013" cy="113501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b="1" dirty="0" smtClean="0"/>
              <a:t>PLANTEAMIENTO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4000" dirty="0"/>
              <a:t>Es el punto de partida del trabajo a realizar.</a:t>
            </a:r>
          </a:p>
          <a:p>
            <a:r>
              <a:rPr lang="es-CO" sz="4000" dirty="0"/>
              <a:t>Ayudará a definir que tipo de proyecto se va a realizar</a:t>
            </a:r>
            <a:r>
              <a:rPr lang="es-CO" sz="4000" dirty="0" smtClean="0"/>
              <a:t>.</a:t>
            </a:r>
          </a:p>
          <a:p>
            <a:r>
              <a:rPr lang="es-CO" sz="4000" dirty="0" smtClean="0"/>
              <a:t>Puede ser un problema </a:t>
            </a:r>
            <a:r>
              <a:rPr lang="es-CO" sz="4000" dirty="0" err="1" smtClean="0"/>
              <a:t>ó</a:t>
            </a:r>
            <a:r>
              <a:rPr lang="es-CO" sz="4000" dirty="0" smtClean="0"/>
              <a:t> una oportunidad</a:t>
            </a:r>
            <a:endParaRPr lang="es-CO" sz="4000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600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sz="4000" b="1" dirty="0" smtClean="0"/>
              <a:t>PLANTEAMIENTO</a:t>
            </a:r>
            <a:r>
              <a:rPr lang="es-CO" sz="3600" dirty="0" smtClean="0"/>
              <a:t> </a:t>
            </a:r>
            <a:r>
              <a:rPr lang="es-CO" sz="3600" dirty="0"/>
              <a:t/>
            </a:r>
            <a:br>
              <a:rPr lang="es-CO" sz="3600" dirty="0"/>
            </a:br>
            <a:r>
              <a:rPr lang="es-CO" sz="3600" b="1" dirty="0"/>
              <a:t>¿</a:t>
            </a:r>
            <a:r>
              <a:rPr lang="es-CO" sz="3600" b="1" dirty="0" smtClean="0"/>
              <a:t>Cuáles elementos debe llevar?</a:t>
            </a:r>
            <a:endParaRPr lang="es-CO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4000" dirty="0" smtClean="0"/>
              <a:t>Diagnóstico</a:t>
            </a:r>
            <a:endParaRPr lang="es-CO" sz="4000" dirty="0"/>
          </a:p>
          <a:p>
            <a:r>
              <a:rPr lang="es-CO" sz="4000" dirty="0" smtClean="0"/>
              <a:t>Pronóstico</a:t>
            </a:r>
            <a:endParaRPr lang="es-CO" sz="4000" dirty="0"/>
          </a:p>
          <a:p>
            <a:r>
              <a:rPr lang="es-CO" sz="4000" dirty="0" smtClean="0"/>
              <a:t>Control al pronóstico</a:t>
            </a:r>
            <a:endParaRPr lang="es-CO" sz="4000" dirty="0"/>
          </a:p>
          <a:p>
            <a:r>
              <a:rPr lang="es-CO" sz="4000" dirty="0" smtClean="0"/>
              <a:t>Formulación del problema – Preguntas</a:t>
            </a:r>
          </a:p>
          <a:p>
            <a:r>
              <a:rPr lang="es-CO" sz="4000" dirty="0" smtClean="0"/>
              <a:t>Máximo </a:t>
            </a:r>
            <a:r>
              <a:rPr lang="es-CO" sz="4000" dirty="0"/>
              <a:t>2</a:t>
            </a:r>
            <a:r>
              <a:rPr lang="es-CO" sz="4000" dirty="0" smtClean="0"/>
              <a:t> páginas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1925348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sz="4000" b="1" dirty="0" smtClean="0"/>
              <a:t>PLANTEAMIENTO</a:t>
            </a:r>
            <a:r>
              <a:rPr lang="es-CO" sz="3600" dirty="0" smtClean="0"/>
              <a:t> </a:t>
            </a:r>
            <a:r>
              <a:rPr lang="es-CO" sz="3600" dirty="0"/>
              <a:t/>
            </a:r>
            <a:br>
              <a:rPr lang="es-CO" sz="3600" dirty="0"/>
            </a:br>
            <a:r>
              <a:rPr lang="es-CO" sz="3600" b="1" dirty="0"/>
              <a:t>Diagnóstico.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3200" dirty="0"/>
              <a:t>Se debe realizar un análisis del punto de partida del proyecto.  Es decir, de donde sale el problema que se va a trabajar?</a:t>
            </a:r>
          </a:p>
          <a:p>
            <a:r>
              <a:rPr lang="es-CO" sz="3200" dirty="0"/>
              <a:t>Debe ser concreto en una situación a resolver.</a:t>
            </a:r>
          </a:p>
          <a:p>
            <a:r>
              <a:rPr lang="es-CO" sz="3200" dirty="0"/>
              <a:t>Debe contener cifras que soporten el problema.</a:t>
            </a:r>
          </a:p>
          <a:p>
            <a:r>
              <a:rPr lang="es-CO" sz="3200" dirty="0"/>
              <a:t>Responde a la pregunta:</a:t>
            </a:r>
          </a:p>
          <a:p>
            <a:pPr lvl="1"/>
            <a:r>
              <a:rPr lang="es-CO" sz="3200" dirty="0" smtClean="0"/>
              <a:t>¿Qué </a:t>
            </a:r>
            <a:r>
              <a:rPr lang="es-CO" sz="3200" dirty="0"/>
              <a:t>pasa actualmente?</a:t>
            </a:r>
          </a:p>
        </p:txBody>
      </p:sp>
    </p:spTree>
    <p:extLst>
      <p:ext uri="{BB962C8B-B14F-4D97-AF65-F5344CB8AC3E}">
        <p14:creationId xmlns:p14="http://schemas.microsoft.com/office/powerpoint/2010/main" val="888588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sz="4000" b="1" dirty="0" smtClean="0"/>
              <a:t>PLANTEAMIENTO</a:t>
            </a:r>
            <a:r>
              <a:rPr lang="es-CO" sz="3600" dirty="0"/>
              <a:t/>
            </a:r>
            <a:br>
              <a:rPr lang="es-CO" sz="3600" dirty="0"/>
            </a:br>
            <a:r>
              <a:rPr lang="es-CO" sz="3600" b="1" dirty="0" smtClean="0"/>
              <a:t>Pronóstico</a:t>
            </a:r>
            <a:r>
              <a:rPr lang="es-CO" sz="3600" dirty="0" smtClean="0"/>
              <a:t>  </a:t>
            </a:r>
            <a:endParaRPr lang="es-CO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4000" dirty="0" smtClean="0"/>
              <a:t>¿Qué </a:t>
            </a:r>
            <a:r>
              <a:rPr lang="es-CO" sz="4000" dirty="0"/>
              <a:t>sucede si no se resuelve el problema o se toma la </a:t>
            </a:r>
            <a:r>
              <a:rPr lang="es-CO" sz="4000" dirty="0" smtClean="0"/>
              <a:t>Oportunidad?.  </a:t>
            </a:r>
            <a:endParaRPr lang="es-CO" sz="4000" dirty="0"/>
          </a:p>
          <a:p>
            <a:pPr lvl="1"/>
            <a:r>
              <a:rPr lang="es-CO" sz="4000" dirty="0"/>
              <a:t>Investigación</a:t>
            </a:r>
          </a:p>
          <a:p>
            <a:pPr lvl="1"/>
            <a:r>
              <a:rPr lang="es-CO" sz="4000" dirty="0"/>
              <a:t>Incumplimiento de Normas Legales</a:t>
            </a:r>
          </a:p>
          <a:p>
            <a:pPr lvl="1"/>
            <a:r>
              <a:rPr lang="es-CO" sz="4000" dirty="0"/>
              <a:t>Oportunidades</a:t>
            </a:r>
            <a:r>
              <a:rPr lang="es-CO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350971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sz="4000" b="1" dirty="0" smtClean="0"/>
              <a:t>PLANTEAMIENTO</a:t>
            </a:r>
            <a:r>
              <a:rPr lang="es-CO" sz="3600" dirty="0"/>
              <a:t/>
            </a:r>
            <a:br>
              <a:rPr lang="es-CO" sz="3600" dirty="0"/>
            </a:br>
            <a:r>
              <a:rPr lang="es-CO" sz="3600" b="1" dirty="0"/>
              <a:t>Control al </a:t>
            </a:r>
            <a:r>
              <a:rPr lang="es-CO" sz="3600" b="1" dirty="0" smtClean="0"/>
              <a:t>Pronóstico</a:t>
            </a:r>
            <a:endParaRPr lang="es-CO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4000" dirty="0" smtClean="0"/>
              <a:t>¿Qué alternativas existen, además del proyecto presentado?</a:t>
            </a:r>
          </a:p>
          <a:p>
            <a:pPr lvl="1"/>
            <a:r>
              <a:rPr lang="es-CO" sz="4000" dirty="0" smtClean="0"/>
              <a:t>Proyectos con otras empresas.</a:t>
            </a:r>
          </a:p>
          <a:p>
            <a:pPr lvl="1"/>
            <a:r>
              <a:rPr lang="es-CO" sz="4000" dirty="0" smtClean="0"/>
              <a:t>Alternativas menos controladas.</a:t>
            </a:r>
          </a:p>
          <a:p>
            <a:pPr lvl="1"/>
            <a:r>
              <a:rPr lang="es-CO" sz="4000" dirty="0" smtClean="0"/>
              <a:t>No resolver el problema.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928303801"/>
      </p:ext>
    </p:extLst>
  </p:cSld>
  <p:clrMapOvr>
    <a:masterClrMapping/>
  </p:clrMapOvr>
</p:sld>
</file>

<file path=ppt/theme/theme1.xml><?xml version="1.0" encoding="utf-8"?>
<a:theme xmlns:a="http://schemas.openxmlformats.org/drawingml/2006/main" name="Level">
  <a:themeElements>
    <a:clrScheme name="Level 9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99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00"/>
      </a:accent6>
      <a:hlink>
        <a:srgbClr val="666699"/>
      </a:hlink>
      <a:folHlink>
        <a:srgbClr val="999966"/>
      </a:folHlink>
    </a:clrScheme>
    <a:fontScheme name="Leve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9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7784541-BAAA-4632-85C4-99FBFFABB7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(Tema de nivel)</Template>
  <TotalTime>224</TotalTime>
  <Words>156</Words>
  <Application>Microsoft Office PowerPoint</Application>
  <PresentationFormat>Presentación en pantalla (4:3)</PresentationFormat>
  <Paragraphs>32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Wingdings</vt:lpstr>
      <vt:lpstr>Level</vt:lpstr>
      <vt:lpstr>PLANTEAMIENTO</vt:lpstr>
      <vt:lpstr>PLANTEAMIENTO</vt:lpstr>
      <vt:lpstr>PLANTEAMIENTO  ¿Cuáles elementos debe llevar?</vt:lpstr>
      <vt:lpstr>PLANTEAMIENTO  Diagnóstico.</vt:lpstr>
      <vt:lpstr>PLANTEAMIENTO Pronóstico  </vt:lpstr>
      <vt:lpstr>PLANTEAMIENTO Control al Pronóstico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PLANTEMIENTO DEL PROBLEMA</dc:title>
  <dc:subject/>
  <dc:creator>Juan Carlos Segura</dc:creator>
  <cp:keywords/>
  <dc:description/>
  <cp:lastModifiedBy>Usuario</cp:lastModifiedBy>
  <cp:revision>16</cp:revision>
  <dcterms:created xsi:type="dcterms:W3CDTF">2015-08-03T17:32:54Z</dcterms:created>
  <dcterms:modified xsi:type="dcterms:W3CDTF">2017-07-31T20:10:39Z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TC060874523082</vt:lpwstr>
  </property>
</Properties>
</file>